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130"/>
  </p:notesMasterIdLst>
  <p:sldIdLst>
    <p:sldId id="355" r:id="rId3"/>
    <p:sldId id="4954" r:id="rId4"/>
    <p:sldId id="258" r:id="rId5"/>
    <p:sldId id="260" r:id="rId6"/>
    <p:sldId id="5139" r:id="rId7"/>
    <p:sldId id="302" r:id="rId8"/>
    <p:sldId id="4946" r:id="rId9"/>
    <p:sldId id="4949" r:id="rId10"/>
    <p:sldId id="4989" r:id="rId11"/>
    <p:sldId id="5098" r:id="rId12"/>
    <p:sldId id="5099" r:id="rId13"/>
    <p:sldId id="5100" r:id="rId14"/>
    <p:sldId id="5101" r:id="rId15"/>
    <p:sldId id="5102" r:id="rId16"/>
    <p:sldId id="5103" r:id="rId17"/>
    <p:sldId id="5104" r:id="rId18"/>
    <p:sldId id="5105" r:id="rId19"/>
    <p:sldId id="5106" r:id="rId20"/>
    <p:sldId id="5107" r:id="rId21"/>
    <p:sldId id="5108" r:id="rId22"/>
    <p:sldId id="5109" r:id="rId23"/>
    <p:sldId id="5110" r:id="rId24"/>
    <p:sldId id="5111" r:id="rId25"/>
    <p:sldId id="5112" r:id="rId26"/>
    <p:sldId id="5113" r:id="rId27"/>
    <p:sldId id="5114" r:id="rId28"/>
    <p:sldId id="5115" r:id="rId29"/>
    <p:sldId id="5116" r:id="rId30"/>
    <p:sldId id="5117" r:id="rId31"/>
    <p:sldId id="5118" r:id="rId32"/>
    <p:sldId id="5119" r:id="rId33"/>
    <p:sldId id="5120" r:id="rId34"/>
    <p:sldId id="5121" r:id="rId35"/>
    <p:sldId id="5122" r:id="rId36"/>
    <p:sldId id="5123" r:id="rId37"/>
    <p:sldId id="5124" r:id="rId38"/>
    <p:sldId id="5125" r:id="rId39"/>
    <p:sldId id="5126" r:id="rId40"/>
    <p:sldId id="5127" r:id="rId41"/>
    <p:sldId id="5128" r:id="rId42"/>
    <p:sldId id="5129" r:id="rId43"/>
    <p:sldId id="5130" r:id="rId44"/>
    <p:sldId id="5131" r:id="rId45"/>
    <p:sldId id="5132" r:id="rId46"/>
    <p:sldId id="5133" r:id="rId47"/>
    <p:sldId id="5134" r:id="rId48"/>
    <p:sldId id="5135" r:id="rId49"/>
    <p:sldId id="5136" r:id="rId50"/>
    <p:sldId id="5137" r:id="rId51"/>
    <p:sldId id="5138" r:id="rId52"/>
    <p:sldId id="303" r:id="rId53"/>
    <p:sldId id="5016" r:id="rId54"/>
    <p:sldId id="5025" r:id="rId55"/>
    <p:sldId id="5026" r:id="rId56"/>
    <p:sldId id="5047" r:id="rId57"/>
    <p:sldId id="4958" r:id="rId58"/>
    <p:sldId id="5028" r:id="rId59"/>
    <p:sldId id="5089" r:id="rId60"/>
    <p:sldId id="5088" r:id="rId61"/>
    <p:sldId id="5087" r:id="rId62"/>
    <p:sldId id="5042" r:id="rId63"/>
    <p:sldId id="5086" r:id="rId64"/>
    <p:sldId id="5055" r:id="rId65"/>
    <p:sldId id="5011" r:id="rId66"/>
    <p:sldId id="5030" r:id="rId67"/>
    <p:sldId id="5031" r:id="rId68"/>
    <p:sldId id="5081" r:id="rId69"/>
    <p:sldId id="5083" r:id="rId70"/>
    <p:sldId id="5082" r:id="rId71"/>
    <p:sldId id="5054" r:id="rId72"/>
    <p:sldId id="5017" r:id="rId73"/>
    <p:sldId id="5085" r:id="rId74"/>
    <p:sldId id="5059" r:id="rId75"/>
    <p:sldId id="5090" r:id="rId76"/>
    <p:sldId id="5049" r:id="rId77"/>
    <p:sldId id="5091" r:id="rId78"/>
    <p:sldId id="5040" r:id="rId79"/>
    <p:sldId id="5034" r:id="rId80"/>
    <p:sldId id="5048" r:id="rId81"/>
    <p:sldId id="5038" r:id="rId82"/>
    <p:sldId id="5039" r:id="rId83"/>
    <p:sldId id="5092" r:id="rId84"/>
    <p:sldId id="5093" r:id="rId85"/>
    <p:sldId id="5094" r:id="rId86"/>
    <p:sldId id="5095" r:id="rId87"/>
    <p:sldId id="5096" r:id="rId88"/>
    <p:sldId id="5097" r:id="rId89"/>
    <p:sldId id="5023" r:id="rId90"/>
    <p:sldId id="5022" r:id="rId91"/>
    <p:sldId id="4950" r:id="rId92"/>
    <p:sldId id="4926" r:id="rId93"/>
    <p:sldId id="4994" r:id="rId94"/>
    <p:sldId id="4928" r:id="rId95"/>
    <p:sldId id="4995" r:id="rId96"/>
    <p:sldId id="4929" r:id="rId97"/>
    <p:sldId id="4930" r:id="rId98"/>
    <p:sldId id="4931" r:id="rId99"/>
    <p:sldId id="4932" r:id="rId100"/>
    <p:sldId id="4956" r:id="rId101"/>
    <p:sldId id="4999" r:id="rId102"/>
    <p:sldId id="5024" r:id="rId103"/>
    <p:sldId id="5000" r:id="rId104"/>
    <p:sldId id="5001" r:id="rId105"/>
    <p:sldId id="5002" r:id="rId106"/>
    <p:sldId id="5003" r:id="rId107"/>
    <p:sldId id="5004" r:id="rId108"/>
    <p:sldId id="5005" r:id="rId109"/>
    <p:sldId id="5006" r:id="rId110"/>
    <p:sldId id="5018" r:id="rId111"/>
    <p:sldId id="5066" r:id="rId112"/>
    <p:sldId id="5072" r:id="rId113"/>
    <p:sldId id="5074" r:id="rId114"/>
    <p:sldId id="5064" r:id="rId115"/>
    <p:sldId id="5065" r:id="rId116"/>
    <p:sldId id="5068" r:id="rId117"/>
    <p:sldId id="5073" r:id="rId118"/>
    <p:sldId id="5069" r:id="rId119"/>
    <p:sldId id="5067" r:id="rId120"/>
    <p:sldId id="5007" r:id="rId121"/>
    <p:sldId id="5071" r:id="rId122"/>
    <p:sldId id="5019" r:id="rId123"/>
    <p:sldId id="5076" r:id="rId124"/>
    <p:sldId id="5075" r:id="rId125"/>
    <p:sldId id="5009" r:id="rId126"/>
    <p:sldId id="5008" r:id="rId127"/>
    <p:sldId id="5077" r:id="rId128"/>
    <p:sldId id="5078" r:id="rId129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6DA35F6-BD05-41BA-9E24-D9DCE1E747D9}">
          <p14:sldIdLst>
            <p14:sldId id="355"/>
            <p14:sldId id="4954"/>
            <p14:sldId id="258"/>
            <p14:sldId id="260"/>
            <p14:sldId id="5139"/>
            <p14:sldId id="302"/>
            <p14:sldId id="4946"/>
            <p14:sldId id="4949"/>
            <p14:sldId id="4989"/>
          </p14:sldIdLst>
        </p14:section>
        <p14:section name="PRACTICE QUESTIONS" id="{59A6D2BD-3B71-48B2-AFE7-55FB5A36CA23}">
          <p14:sldIdLst>
            <p14:sldId id="5098"/>
            <p14:sldId id="5099"/>
            <p14:sldId id="5100"/>
            <p14:sldId id="5101"/>
            <p14:sldId id="5102"/>
            <p14:sldId id="5103"/>
            <p14:sldId id="5104"/>
            <p14:sldId id="5105"/>
            <p14:sldId id="5106"/>
            <p14:sldId id="5107"/>
            <p14:sldId id="5108"/>
            <p14:sldId id="5109"/>
            <p14:sldId id="5110"/>
            <p14:sldId id="5111"/>
            <p14:sldId id="5112"/>
            <p14:sldId id="5113"/>
            <p14:sldId id="5114"/>
            <p14:sldId id="5115"/>
            <p14:sldId id="5116"/>
            <p14:sldId id="5117"/>
            <p14:sldId id="5118"/>
            <p14:sldId id="5119"/>
            <p14:sldId id="5120"/>
            <p14:sldId id="5121"/>
            <p14:sldId id="5122"/>
            <p14:sldId id="5123"/>
            <p14:sldId id="5124"/>
            <p14:sldId id="5125"/>
            <p14:sldId id="5126"/>
            <p14:sldId id="5127"/>
            <p14:sldId id="5128"/>
            <p14:sldId id="5129"/>
            <p14:sldId id="5130"/>
            <p14:sldId id="5131"/>
            <p14:sldId id="5132"/>
            <p14:sldId id="5133"/>
            <p14:sldId id="5134"/>
            <p14:sldId id="5135"/>
            <p14:sldId id="5136"/>
            <p14:sldId id="5137"/>
            <p14:sldId id="5138"/>
          </p14:sldIdLst>
        </p14:section>
        <p14:section name="OUTRO" id="{A30AD725-1F83-483A-B2A2-10606E0AD1C5}">
          <p14:sldIdLst>
            <p14:sldId id="303"/>
          </p14:sldIdLst>
        </p14:section>
        <p14:section name="1. DESCRIBE AI WORKLOADS" id="{257CFD05-85D7-4FE2-9F7E-16FEDA10DBB2}">
          <p14:sldIdLst>
            <p14:sldId id="5016"/>
            <p14:sldId id="5025"/>
            <p14:sldId id="5026"/>
            <p14:sldId id="5047"/>
            <p14:sldId id="4958"/>
            <p14:sldId id="5028"/>
            <p14:sldId id="5089"/>
            <p14:sldId id="5088"/>
            <p14:sldId id="5087"/>
            <p14:sldId id="5042"/>
            <p14:sldId id="5086"/>
            <p14:sldId id="5055"/>
            <p14:sldId id="5011"/>
            <p14:sldId id="5030"/>
            <p14:sldId id="5031"/>
          </p14:sldIdLst>
        </p14:section>
        <p14:section name="2. REVIEW RESPONSIBLE AI" id="{8F29EAAC-88D3-4F2F-A0E0-E47ADFC6190D}">
          <p14:sldIdLst>
            <p14:sldId id="5081"/>
            <p14:sldId id="5083"/>
            <p14:sldId id="5082"/>
            <p14:sldId id="5054"/>
          </p14:sldIdLst>
        </p14:section>
        <p14:section name="3. DESCRIBE MACHINE LEARNING" id="{89B27290-134C-4D33-8E67-DBB107E51C5F}">
          <p14:sldIdLst>
            <p14:sldId id="5017"/>
            <p14:sldId id="5085"/>
            <p14:sldId id="5059"/>
            <p14:sldId id="5090"/>
            <p14:sldId id="5049"/>
            <p14:sldId id="5091"/>
            <p14:sldId id="5040"/>
            <p14:sldId id="5034"/>
            <p14:sldId id="5048"/>
            <p14:sldId id="5038"/>
            <p14:sldId id="5039"/>
            <p14:sldId id="5092"/>
            <p14:sldId id="5093"/>
            <p14:sldId id="5094"/>
          </p14:sldIdLst>
        </p14:section>
        <p14:section name="4. COMPUTER VISION" id="{877149F3-4B40-4EDD-9AFD-3BD861880579}">
          <p14:sldIdLst>
            <p14:sldId id="5095"/>
            <p14:sldId id="5096"/>
            <p14:sldId id="5097"/>
          </p14:sldIdLst>
        </p14:section>
        <p14:section name="NLP" id="{F0F80A1D-D377-4AC0-8AE0-FA13297CB2B0}">
          <p14:sldIdLst/>
        </p14:section>
        <p14:section name="CONVERSATIONAL AI" id="{69CCAD51-6A91-47DD-9D81-C98E12CE6EF0}">
          <p14:sldIdLst/>
        </p14:section>
        <p14:section name="EXAM STUFF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MISC" id="{4E2C79BC-2E77-4398-9EDC-EC3C45955A8C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516" autoAdjust="0"/>
    <p:restoredTop sz="95256" autoAdjust="0"/>
  </p:normalViewPr>
  <p:slideViewPr>
    <p:cSldViewPr snapToGrid="0" snapToObjects="1">
      <p:cViewPr varScale="1">
        <p:scale>
          <a:sx n="164" d="100"/>
          <a:sy n="164" d="100"/>
        </p:scale>
        <p:origin x="150" y="2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9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B909C-03CA-904D-B759-A7B5E60433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8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65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6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2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jpe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511" y="1899336"/>
            <a:ext cx="7222791" cy="1344828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529" strike="noStrike" spc="-37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849" y="3262585"/>
            <a:ext cx="7202115" cy="592213"/>
          </a:xfrm>
          <a:prstGeom prst="rect">
            <a:avLst/>
          </a:prstGeom>
        </p:spPr>
        <p:txBody>
          <a:bodyPr/>
          <a:lstStyle>
            <a:lvl1pPr>
              <a:defRPr sz="1324">
                <a:solidFill>
                  <a:srgbClr val="000000"/>
                </a:solidFill>
              </a:defRPr>
            </a:lvl1pPr>
            <a:lvl2pPr>
              <a:defRPr sz="1324">
                <a:solidFill>
                  <a:srgbClr val="000000"/>
                </a:solidFill>
              </a:defRPr>
            </a:lvl2pPr>
            <a:lvl3pPr>
              <a:defRPr sz="1029"/>
            </a:lvl3pPr>
            <a:lvl4pPr>
              <a:defRPr sz="1029"/>
            </a:lvl4pPr>
            <a:lvl5pPr>
              <a:defRPr sz="772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62265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511" y="1899336"/>
            <a:ext cx="7222791" cy="1344828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529" strike="noStrike" spc="-3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849" y="3262585"/>
            <a:ext cx="7202115" cy="592213"/>
          </a:xfrm>
          <a:prstGeom prst="rect">
            <a:avLst/>
          </a:prstGeom>
        </p:spPr>
        <p:txBody>
          <a:bodyPr/>
          <a:lstStyle>
            <a:lvl1pPr>
              <a:defRPr sz="1324">
                <a:solidFill>
                  <a:schemeClr val="bg2"/>
                </a:solidFill>
              </a:defRPr>
            </a:lvl1pPr>
            <a:lvl2pPr>
              <a:defRPr sz="1324">
                <a:solidFill>
                  <a:srgbClr val="000000"/>
                </a:solidFill>
              </a:defRPr>
            </a:lvl2pPr>
            <a:lvl3pPr>
              <a:defRPr sz="1029"/>
            </a:lvl3pPr>
            <a:lvl4pPr>
              <a:defRPr sz="1029"/>
            </a:lvl4pPr>
            <a:lvl5pPr>
              <a:defRPr sz="772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81571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511" y="1899336"/>
            <a:ext cx="7222791" cy="1344828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529" strike="noStrike" spc="-3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849" y="3262585"/>
            <a:ext cx="7202115" cy="592213"/>
          </a:xfrm>
          <a:prstGeom prst="rect">
            <a:avLst/>
          </a:prstGeom>
        </p:spPr>
        <p:txBody>
          <a:bodyPr/>
          <a:lstStyle>
            <a:lvl1pPr>
              <a:defRPr sz="1324">
                <a:solidFill>
                  <a:schemeClr val="bg2"/>
                </a:solidFill>
              </a:defRPr>
            </a:lvl1pPr>
            <a:lvl2pPr>
              <a:defRPr sz="1324">
                <a:solidFill>
                  <a:srgbClr val="000000"/>
                </a:solidFill>
              </a:defRPr>
            </a:lvl2pPr>
            <a:lvl3pPr>
              <a:defRPr sz="1029"/>
            </a:lvl3pPr>
            <a:lvl4pPr>
              <a:defRPr sz="1029"/>
            </a:lvl4pPr>
            <a:lvl5pPr>
              <a:defRPr sz="772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6957049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13" y="0"/>
            <a:ext cx="4480343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511" y="1899336"/>
            <a:ext cx="4071702" cy="1344828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529" strike="noStrike" spc="-37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849" y="3262585"/>
            <a:ext cx="4060046" cy="592213"/>
          </a:xfrm>
          <a:prstGeom prst="rect">
            <a:avLst/>
          </a:prstGeom>
        </p:spPr>
        <p:txBody>
          <a:bodyPr/>
          <a:lstStyle>
            <a:lvl1pPr>
              <a:defRPr sz="1324">
                <a:solidFill>
                  <a:srgbClr val="000000"/>
                </a:solidFill>
              </a:defRPr>
            </a:lvl1pPr>
            <a:lvl2pPr>
              <a:defRPr sz="1324">
                <a:solidFill>
                  <a:srgbClr val="000000"/>
                </a:solidFill>
              </a:defRPr>
            </a:lvl2pPr>
            <a:lvl3pPr>
              <a:defRPr sz="1029"/>
            </a:lvl3pPr>
            <a:lvl4pPr>
              <a:defRPr sz="1029"/>
            </a:lvl4pPr>
            <a:lvl5pPr>
              <a:defRPr sz="772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240557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511" y="1899336"/>
            <a:ext cx="4071702" cy="1344828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529" strike="noStrike" spc="-37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849" y="3262585"/>
            <a:ext cx="4060046" cy="592213"/>
          </a:xfrm>
          <a:prstGeom prst="rect">
            <a:avLst/>
          </a:prstGeom>
        </p:spPr>
        <p:txBody>
          <a:bodyPr/>
          <a:lstStyle>
            <a:lvl1pPr>
              <a:defRPr sz="1324">
                <a:solidFill>
                  <a:srgbClr val="000000"/>
                </a:solidFill>
              </a:defRPr>
            </a:lvl1pPr>
            <a:lvl2pPr>
              <a:defRPr sz="1324">
                <a:solidFill>
                  <a:srgbClr val="000000"/>
                </a:solidFill>
              </a:defRPr>
            </a:lvl2pPr>
            <a:lvl3pPr>
              <a:defRPr sz="1029"/>
            </a:lvl3pPr>
            <a:lvl4pPr>
              <a:defRPr sz="1029"/>
            </a:lvl4pPr>
            <a:lvl5pPr>
              <a:defRPr sz="772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50" y="154579"/>
            <a:ext cx="4187553" cy="48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3937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511" y="1899336"/>
            <a:ext cx="4071702" cy="1344828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529" strike="noStrike" spc="-37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849" y="3262585"/>
            <a:ext cx="4060046" cy="592213"/>
          </a:xfrm>
          <a:prstGeom prst="rect">
            <a:avLst/>
          </a:prstGeom>
        </p:spPr>
        <p:txBody>
          <a:bodyPr/>
          <a:lstStyle>
            <a:lvl1pPr>
              <a:defRPr sz="1324">
                <a:solidFill>
                  <a:srgbClr val="000000"/>
                </a:solidFill>
              </a:defRPr>
            </a:lvl1pPr>
            <a:lvl2pPr>
              <a:defRPr sz="1324">
                <a:solidFill>
                  <a:srgbClr val="000000"/>
                </a:solidFill>
              </a:defRPr>
            </a:lvl2pPr>
            <a:lvl3pPr>
              <a:defRPr sz="1029"/>
            </a:lvl3pPr>
            <a:lvl4pPr>
              <a:defRPr sz="1029"/>
            </a:lvl4pPr>
            <a:lvl5pPr>
              <a:defRPr sz="772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86" y="241192"/>
            <a:ext cx="4060153" cy="46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09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511" y="1899336"/>
            <a:ext cx="4071702" cy="1344828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529" strike="noStrike" spc="-37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849" y="3262585"/>
            <a:ext cx="4060046" cy="592213"/>
          </a:xfrm>
          <a:prstGeom prst="rect">
            <a:avLst/>
          </a:prstGeom>
        </p:spPr>
        <p:txBody>
          <a:bodyPr/>
          <a:lstStyle>
            <a:lvl1pPr>
              <a:defRPr sz="1324">
                <a:solidFill>
                  <a:srgbClr val="000000"/>
                </a:solidFill>
              </a:defRPr>
            </a:lvl1pPr>
            <a:lvl2pPr>
              <a:defRPr sz="1324">
                <a:solidFill>
                  <a:srgbClr val="000000"/>
                </a:solidFill>
              </a:defRPr>
            </a:lvl2pPr>
            <a:lvl3pPr>
              <a:defRPr sz="1029"/>
            </a:lvl3pPr>
            <a:lvl4pPr>
              <a:defRPr sz="1029"/>
            </a:lvl4pPr>
            <a:lvl5pPr>
              <a:defRPr sz="772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4583925" y="0"/>
            <a:ext cx="4560075" cy="51435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3925" y="0"/>
            <a:ext cx="4560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104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511" y="1899336"/>
            <a:ext cx="4071702" cy="1344828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529" strike="noStrike" spc="-37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849" y="3262585"/>
            <a:ext cx="4060046" cy="592213"/>
          </a:xfrm>
          <a:prstGeom prst="rect">
            <a:avLst/>
          </a:prstGeom>
        </p:spPr>
        <p:txBody>
          <a:bodyPr/>
          <a:lstStyle>
            <a:lvl1pPr>
              <a:defRPr sz="1324">
                <a:solidFill>
                  <a:srgbClr val="000000"/>
                </a:solidFill>
              </a:defRPr>
            </a:lvl1pPr>
            <a:lvl2pPr>
              <a:defRPr sz="1324">
                <a:solidFill>
                  <a:srgbClr val="000000"/>
                </a:solidFill>
              </a:defRPr>
            </a:lvl2pPr>
            <a:lvl3pPr>
              <a:defRPr sz="1029"/>
            </a:lvl3pPr>
            <a:lvl4pPr>
              <a:defRPr sz="1029"/>
            </a:lvl4pPr>
            <a:lvl5pPr>
              <a:defRPr sz="772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4583925" y="0"/>
            <a:ext cx="4560075" cy="51435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91" y="0"/>
            <a:ext cx="4480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7563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876707"/>
            <a:ext cx="2713786" cy="674749"/>
          </a:xfrm>
          <a:prstGeom prst="rect">
            <a:avLst/>
          </a:prstGeom>
        </p:spPr>
        <p:txBody>
          <a:bodyPr lIns="0" tIns="0" rIns="0" bIns="0"/>
          <a:lstStyle>
            <a:lvl1pPr>
              <a:defRPr sz="1324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2382" y="876707"/>
            <a:ext cx="410578" cy="28402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380536">
              <a:spcAft>
                <a:spcPts val="368"/>
              </a:spcAft>
              <a:buNone/>
              <a:defRPr sz="1324" spc="0" baseline="0">
                <a:solidFill>
                  <a:schemeClr val="tx2"/>
                </a:solidFill>
              </a:defRPr>
            </a:lvl1pPr>
            <a:lvl2pPr marL="168090" indent="0">
              <a:buNone/>
              <a:defRPr sz="1324"/>
            </a:lvl2pPr>
            <a:lvl3pPr marL="336179" indent="0">
              <a:buNone/>
              <a:defRPr sz="1324"/>
            </a:lvl3pPr>
            <a:lvl4pPr marL="504269" indent="0">
              <a:buNone/>
              <a:defRPr sz="1324"/>
            </a:lvl4pPr>
            <a:lvl5pPr marL="672358" indent="0">
              <a:buNone/>
              <a:defRPr sz="1324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2960" y="876707"/>
            <a:ext cx="2467785" cy="28402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380536">
              <a:spcAft>
                <a:spcPts val="368"/>
              </a:spcAft>
              <a:buNone/>
              <a:defRPr sz="1324" spc="0" baseline="0">
                <a:solidFill>
                  <a:srgbClr val="000000"/>
                </a:solidFill>
              </a:defRPr>
            </a:lvl1pPr>
            <a:lvl2pPr marL="168090" indent="0">
              <a:buNone/>
              <a:defRPr sz="1324"/>
            </a:lvl2pPr>
            <a:lvl3pPr marL="336179" indent="0">
              <a:buNone/>
              <a:defRPr sz="1324"/>
            </a:lvl3pPr>
            <a:lvl4pPr marL="504269" indent="0">
              <a:buNone/>
              <a:defRPr sz="1324"/>
            </a:lvl4pPr>
            <a:lvl5pPr marL="672358" indent="0">
              <a:buNone/>
              <a:defRPr sz="1324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2975765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96" y="1442101"/>
            <a:ext cx="8479852" cy="215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1765"/>
              </a:lnSpc>
              <a:buNone/>
              <a:defRPr sz="147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6" y="2261778"/>
            <a:ext cx="8479852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None/>
              <a:defRPr sz="1029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 spc="0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996" y="3377874"/>
            <a:ext cx="8479852" cy="1131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882"/>
              </a:lnSpc>
              <a:spcBef>
                <a:spcPts val="0"/>
              </a:spcBef>
              <a:buNone/>
              <a:defRPr sz="735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35" spc="0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627" y="3224943"/>
            <a:ext cx="8479852" cy="205441"/>
          </a:xfrm>
          <a:prstGeom prst="rect">
            <a:avLst/>
          </a:prstGeom>
        </p:spPr>
        <p:txBody>
          <a:bodyPr tIns="0"/>
          <a:lstStyle>
            <a:lvl1pPr>
              <a:defRPr lang="en-US" sz="735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627" y="2444244"/>
            <a:ext cx="8479852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7342541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32EB5-C4ED-4E7B-ACC6-EFA29E0AEB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94840"/>
            <a:ext cx="2333333" cy="4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996" y="1441940"/>
            <a:ext cx="7038335" cy="2524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52134" marR="0" indent="-252134" algn="l" defTabSz="685845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7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252134" marR="0" lvl="0" indent="-252134" algn="l" defTabSz="685845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252134" marR="0" lvl="0" indent="-252134" algn="l" defTabSz="685845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2618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96" y="1441940"/>
            <a:ext cx="7038335" cy="452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1765"/>
              </a:lnSpc>
              <a:buNone/>
              <a:defRPr lang="en-US" sz="147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6" y="23635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spcAft>
                <a:spcPts val="441"/>
              </a:spcAft>
              <a:buNone/>
              <a:defRPr sz="1029" b="0" spc="0" baseline="0">
                <a:solidFill>
                  <a:schemeClr val="tx2"/>
                </a:solidFill>
                <a:latin typeface="+mj-lt"/>
              </a:defRPr>
            </a:lvl1pPr>
            <a:lvl2pPr marL="210112" marR="0" indent="-210112" algn="l" defTabSz="685845" rtl="0" eaLnBrk="1" fontAlgn="auto" latinLnBrk="0" hangingPunct="1">
              <a:lnSpc>
                <a:spcPts val="1324"/>
              </a:lnSpc>
              <a:spcBef>
                <a:spcPts val="0"/>
              </a:spcBef>
              <a:spcAft>
                <a:spcPts val="441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029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836" y="23635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spcAft>
                <a:spcPts val="441"/>
              </a:spcAft>
              <a:buNone/>
              <a:defRPr sz="1029" b="0" spc="0" baseline="0">
                <a:solidFill>
                  <a:schemeClr val="tx2"/>
                </a:solidFill>
                <a:latin typeface="+mj-lt"/>
              </a:defRPr>
            </a:lvl1pPr>
            <a:lvl2pPr marL="210112" marR="0" indent="-210112" algn="l" defTabSz="685845" rtl="0" eaLnBrk="1" fontAlgn="auto" latinLnBrk="0" hangingPunct="1">
              <a:lnSpc>
                <a:spcPts val="1324"/>
              </a:lnSpc>
              <a:spcBef>
                <a:spcPts val="0"/>
              </a:spcBef>
              <a:spcAft>
                <a:spcPts val="441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029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2470" y="23635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spcAft>
                <a:spcPts val="441"/>
              </a:spcAft>
              <a:buNone/>
              <a:defRPr sz="1029" b="0" spc="0" baseline="0">
                <a:solidFill>
                  <a:schemeClr val="tx2"/>
                </a:solidFill>
                <a:latin typeface="+mj-lt"/>
              </a:defRPr>
            </a:lvl1pPr>
            <a:lvl2pPr marL="210112" marR="0" indent="-210112" algn="l" defTabSz="685845" rtl="0" eaLnBrk="1" fontAlgn="auto" latinLnBrk="0" hangingPunct="1">
              <a:lnSpc>
                <a:spcPts val="1324"/>
              </a:lnSpc>
              <a:spcBef>
                <a:spcPts val="0"/>
              </a:spcBef>
              <a:spcAft>
                <a:spcPts val="441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029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627" y="2533829"/>
            <a:ext cx="2713786" cy="1520067"/>
          </a:xfrm>
          <a:prstGeom prst="rect">
            <a:avLst/>
          </a:prstGeom>
        </p:spPr>
        <p:txBody>
          <a:bodyPr lIns="0" tIns="0" rIns="0" bIns="0"/>
          <a:lstStyle>
            <a:lvl1pPr marL="210112" indent="-210112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8836" y="2533829"/>
            <a:ext cx="2713786" cy="1520067"/>
          </a:xfrm>
          <a:prstGeom prst="rect">
            <a:avLst/>
          </a:prstGeom>
        </p:spPr>
        <p:txBody>
          <a:bodyPr lIns="0" tIns="0" rIns="0" bIns="0"/>
          <a:lstStyle>
            <a:lvl1pPr marL="210112" indent="-210112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7575" y="2533829"/>
            <a:ext cx="2713786" cy="1520067"/>
          </a:xfrm>
          <a:prstGeom prst="rect">
            <a:avLst/>
          </a:prstGeom>
        </p:spPr>
        <p:txBody>
          <a:bodyPr lIns="0" tIns="0" rIns="0" bIns="0"/>
          <a:lstStyle>
            <a:lvl1pPr marL="210112" indent="-210112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081146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96" y="1772717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27363" y="1772717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996" y="1945312"/>
            <a:ext cx="2713786" cy="15200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5107" y="1945312"/>
            <a:ext cx="2713786" cy="15200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7282733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108062" y="1199790"/>
            <a:ext cx="2707063" cy="2327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3231751" y="1199791"/>
            <a:ext cx="2709398" cy="2324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718" y="1199791"/>
            <a:ext cx="2707063" cy="233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6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108062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7363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8999" y="2161615"/>
            <a:ext cx="2706782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27363" y="2156775"/>
            <a:ext cx="2713786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08062" y="2166701"/>
            <a:ext cx="2706782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18" y="3868239"/>
            <a:ext cx="2713786" cy="67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29557" y="3868239"/>
            <a:ext cx="2713786" cy="67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8062" y="3868239"/>
            <a:ext cx="2713786" cy="67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6503310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108062" y="1199790"/>
            <a:ext cx="2707063" cy="2327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3231751" y="1199791"/>
            <a:ext cx="2709398" cy="2324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718" y="1199791"/>
            <a:ext cx="2707063" cy="233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6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108062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7363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8999" y="2161615"/>
            <a:ext cx="2706782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27363" y="2156775"/>
            <a:ext cx="2713786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08062" y="2166701"/>
            <a:ext cx="2706782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18" y="3868239"/>
            <a:ext cx="2713786" cy="67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29557" y="3868239"/>
            <a:ext cx="2713786" cy="67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8062" y="3868239"/>
            <a:ext cx="2713786" cy="67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393355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341997" y="1619164"/>
            <a:ext cx="1269935" cy="67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7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7" y="2375863"/>
            <a:ext cx="1269935" cy="3216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66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783746" y="2375863"/>
            <a:ext cx="1269935" cy="32162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29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225496" y="2375863"/>
            <a:ext cx="1269935" cy="32162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667246" y="2375863"/>
            <a:ext cx="1269935" cy="32162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29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108996" y="2375863"/>
            <a:ext cx="1269935" cy="32162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7550745" y="2375863"/>
            <a:ext cx="1269935" cy="32162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1783746" y="1619164"/>
            <a:ext cx="1269935" cy="67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7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3225496" y="1619164"/>
            <a:ext cx="1269935" cy="67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7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4667246" y="1619164"/>
            <a:ext cx="1269935" cy="67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7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6108996" y="1619164"/>
            <a:ext cx="1269935" cy="67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7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7550745" y="1619164"/>
            <a:ext cx="1269935" cy="67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7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1997" y="1518769"/>
            <a:ext cx="192590" cy="193786"/>
          </a:xfrm>
          <a:prstGeom prst="rect">
            <a:avLst/>
          </a:prstGeom>
        </p:spPr>
        <p:txBody>
          <a:bodyPr tIns="0" bIns="0"/>
          <a:lstStyle>
            <a:lvl1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84680" y="1518769"/>
            <a:ext cx="192590" cy="425309"/>
          </a:xfrm>
          <a:prstGeom prst="rect">
            <a:avLst/>
          </a:prstGeom>
        </p:spPr>
        <p:txBody>
          <a:bodyPr tIns="0" bIns="0"/>
          <a:lstStyle>
            <a:lvl1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27363" y="1518769"/>
            <a:ext cx="192590" cy="425309"/>
          </a:xfrm>
          <a:prstGeom prst="rect">
            <a:avLst/>
          </a:prstGeom>
        </p:spPr>
        <p:txBody>
          <a:bodyPr tIns="0" bIns="0"/>
          <a:lstStyle>
            <a:lvl1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72381" y="1518769"/>
            <a:ext cx="192590" cy="425309"/>
          </a:xfrm>
          <a:prstGeom prst="rect">
            <a:avLst/>
          </a:prstGeom>
        </p:spPr>
        <p:txBody>
          <a:bodyPr tIns="0" bIns="0"/>
          <a:lstStyle>
            <a:lvl1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4560" y="1518769"/>
            <a:ext cx="192590" cy="425309"/>
          </a:xfrm>
          <a:prstGeom prst="rect">
            <a:avLst/>
          </a:prstGeom>
        </p:spPr>
        <p:txBody>
          <a:bodyPr tIns="0" bIns="0"/>
          <a:lstStyle>
            <a:lvl1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50745" y="1518769"/>
            <a:ext cx="192590" cy="425309"/>
          </a:xfrm>
          <a:prstGeom prst="rect">
            <a:avLst/>
          </a:prstGeom>
        </p:spPr>
        <p:txBody>
          <a:bodyPr tIns="0" bIns="0"/>
          <a:lstStyle>
            <a:lvl1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685647" rtl="0" eaLnBrk="1" fontAlgn="base" latinLnBrk="0" hangingPunct="1">
              <a:lnSpc>
                <a:spcPts val="1765"/>
              </a:lnSpc>
              <a:spcBef>
                <a:spcPct val="0"/>
              </a:spcBef>
              <a:spcAft>
                <a:spcPct val="0"/>
              </a:spcAft>
              <a:defRPr lang="en-US" sz="735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627" y="2716719"/>
            <a:ext cx="1269936" cy="165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83747" y="2716719"/>
            <a:ext cx="1269936" cy="165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25497" y="2716719"/>
            <a:ext cx="1269936" cy="165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2382" y="2716719"/>
            <a:ext cx="1269936" cy="165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4560" y="2716719"/>
            <a:ext cx="1269936" cy="165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33438" y="2716719"/>
            <a:ext cx="1269936" cy="165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78" y="1726138"/>
            <a:ext cx="485563" cy="48563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23" y="1726138"/>
            <a:ext cx="485563" cy="48563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21" y="1726138"/>
            <a:ext cx="485563" cy="4856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67" y="1726138"/>
            <a:ext cx="485563" cy="4856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41" y="1726138"/>
            <a:ext cx="485563" cy="4856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8" y="1726138"/>
            <a:ext cx="485563" cy="48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62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2288910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341996" y="706269"/>
            <a:ext cx="5590982" cy="26686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529" spc="-37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4118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864083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341996" y="706269"/>
            <a:ext cx="5590982" cy="26686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529" spc="-37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4118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800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996" y="706269"/>
            <a:ext cx="5590982" cy="26686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529" spc="-37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4118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566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92FEC-AC6E-4810-BFD8-0C58E196E7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94840"/>
            <a:ext cx="2333333" cy="4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81" y="0"/>
            <a:ext cx="448034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415646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96" y="1772717"/>
            <a:ext cx="3617214" cy="3600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996" y="1441940"/>
            <a:ext cx="3617213" cy="215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1765"/>
              </a:lnSpc>
              <a:buNone/>
              <a:defRPr lang="en-US" sz="147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72381" y="2341114"/>
            <a:ext cx="4479790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1996" y="1932506"/>
            <a:ext cx="3617213" cy="4883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1995" y="2571750"/>
            <a:ext cx="3617214" cy="3600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88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1995" y="2729598"/>
            <a:ext cx="3617213" cy="4883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936233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6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29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25029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9">
                <a:solidFill>
                  <a:schemeClr val="tx2"/>
                </a:solidFill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108062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9">
                <a:solidFill>
                  <a:schemeClr val="tx2"/>
                </a:solidFill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6112770" y="1614587"/>
            <a:ext cx="2717290" cy="19424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235" y="1614587"/>
            <a:ext cx="2736546" cy="19424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1526" y="1614586"/>
            <a:ext cx="2717289" cy="1942437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9818" y="2395271"/>
            <a:ext cx="2735963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5029" y="2390125"/>
            <a:ext cx="2713786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12731" y="2390125"/>
            <a:ext cx="2709117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0627" y="3868631"/>
            <a:ext cx="2713786" cy="6550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26631" y="3868631"/>
            <a:ext cx="2712184" cy="6550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12731" y="3868631"/>
            <a:ext cx="2713786" cy="6550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42837710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6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29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25029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9">
                <a:solidFill>
                  <a:schemeClr val="tx2"/>
                </a:solidFill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108062" y="3695941"/>
            <a:ext cx="2713786" cy="154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9">
                <a:solidFill>
                  <a:schemeClr val="tx2"/>
                </a:solidFill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6112770" y="1614587"/>
            <a:ext cx="2717290" cy="19424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235" y="1614587"/>
            <a:ext cx="2736546" cy="19424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1526" y="1614586"/>
            <a:ext cx="2717289" cy="1942437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9818" y="2395271"/>
            <a:ext cx="2735963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5029" y="2390125"/>
            <a:ext cx="2713786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12731" y="2390125"/>
            <a:ext cx="2709117" cy="4562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0627" y="3868631"/>
            <a:ext cx="2713786" cy="6550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26631" y="3868631"/>
            <a:ext cx="2712184" cy="6550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12731" y="3868631"/>
            <a:ext cx="2713786" cy="6550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7783780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580" y="313613"/>
            <a:ext cx="5810420" cy="482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96" y="1442101"/>
            <a:ext cx="3568658" cy="452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1765"/>
              </a:lnSpc>
              <a:buNone/>
              <a:defRPr sz="1471" b="0" i="0">
                <a:solidFill>
                  <a:srgbClr val="000000"/>
                </a:solidFill>
                <a:latin typeface="+mn-lt"/>
              </a:defRPr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7" y="2030698"/>
            <a:ext cx="3568657" cy="1854654"/>
          </a:xfrm>
          <a:prstGeom prst="rect">
            <a:avLst/>
          </a:prstGeom>
        </p:spPr>
        <p:txBody>
          <a:bodyPr lIns="0" tIns="0" rIns="0" bIns="0"/>
          <a:lstStyle>
            <a:lvl1pPr marL="210112" indent="-210112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8469" y="2542650"/>
            <a:ext cx="4375531" cy="45627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889571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580" y="313613"/>
            <a:ext cx="5810420" cy="4829888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8469" y="2542650"/>
            <a:ext cx="4375531" cy="45627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3254" y="1500554"/>
            <a:ext cx="1269935" cy="3216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66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9348" y="1500554"/>
            <a:ext cx="1269935" cy="3216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662"/>
              </a:spcBef>
              <a:buNone/>
              <a:defRPr lang="en-US" sz="1029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685845" rtl="0" eaLnBrk="1" fontAlgn="auto" latinLnBrk="0" hangingPunct="1">
              <a:lnSpc>
                <a:spcPts val="1324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marL="0" marR="0" lvl="0" indent="0" algn="l" defTabSz="685845" rtl="0" eaLnBrk="1" fontAlgn="auto" latinLnBrk="0" hangingPunct="1">
              <a:lnSpc>
                <a:spcPts val="1324"/>
              </a:lnSpc>
              <a:spcBef>
                <a:spcPts val="66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0628" y="1839568"/>
            <a:ext cx="1269935" cy="165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89148" y="1839568"/>
            <a:ext cx="1269935" cy="165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24"/>
              </a:lnSpc>
              <a:spcBef>
                <a:spcPts val="0"/>
              </a:spcBef>
              <a:buFont typeface="Arial" panose="020B0604020202020204" pitchFamily="34" charset="0"/>
              <a:buNone/>
              <a:defRPr sz="1029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324"/>
              </a:lnSpc>
              <a:spcBef>
                <a:spcPts val="0"/>
              </a:spcBef>
              <a:buNone/>
              <a:defRPr sz="1029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589432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186" y="365210"/>
            <a:ext cx="8152448" cy="4778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0482" y="2593083"/>
            <a:ext cx="5759063" cy="45627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3775105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341997" y="1463084"/>
            <a:ext cx="2713783" cy="26511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76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41994" y="4392872"/>
            <a:ext cx="2713786" cy="2263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882"/>
              </a:lnSpc>
              <a:spcBef>
                <a:spcPts val="662"/>
              </a:spcBef>
              <a:buFont typeface="Arial" panose="020B0604020202020204" pitchFamily="34" charset="0"/>
              <a:buNone/>
              <a:defRPr sz="735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685845" rtl="0" eaLnBrk="1" fontAlgn="auto" latinLnBrk="0" hangingPunct="1">
              <a:lnSpc>
                <a:spcPts val="882"/>
              </a:lnSpc>
              <a:spcBef>
                <a:spcPts val="33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35">
                <a:solidFill>
                  <a:schemeClr val="tx1"/>
                </a:solidFill>
              </a:defRPr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227363" y="4392872"/>
            <a:ext cx="2705616" cy="223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735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882"/>
              </a:lnSpc>
              <a:spcBef>
                <a:spcPts val="66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3227363" y="1463084"/>
            <a:ext cx="2705616" cy="26511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76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6104559" y="1463084"/>
            <a:ext cx="2717288" cy="26511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76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1993" y="4252786"/>
            <a:ext cx="2721959" cy="205441"/>
          </a:xfrm>
          <a:prstGeom prst="rect">
            <a:avLst/>
          </a:prstGeom>
        </p:spPr>
        <p:txBody>
          <a:bodyPr tIns="0"/>
          <a:lstStyle>
            <a:lvl1pPr>
              <a:defRPr lang="en-US" sz="735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35533" y="4252786"/>
            <a:ext cx="2721959" cy="205441"/>
          </a:xfrm>
          <a:prstGeom prst="rect">
            <a:avLst/>
          </a:prstGeom>
        </p:spPr>
        <p:txBody>
          <a:bodyPr tIns="0"/>
          <a:lstStyle>
            <a:lvl1pPr>
              <a:defRPr lang="en-US" sz="735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4559" y="4252786"/>
            <a:ext cx="2721959" cy="205441"/>
          </a:xfrm>
          <a:prstGeom prst="rect">
            <a:avLst/>
          </a:prstGeom>
        </p:spPr>
        <p:txBody>
          <a:bodyPr tIns="0"/>
          <a:lstStyle>
            <a:lvl1pPr>
              <a:defRPr lang="en-US" sz="735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4559" y="4392872"/>
            <a:ext cx="2705616" cy="223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735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882"/>
              </a:lnSpc>
              <a:spcBef>
                <a:spcPts val="66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9565412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341996" y="2920532"/>
            <a:ext cx="8479852" cy="456279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0627" y="4841381"/>
            <a:ext cx="8479852" cy="1585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66517631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2CDE-2FB8-8542-9C2D-204769FF1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C39D8-2FC5-204F-804A-D14116A1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46166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423C-790F-F142-A0F3-E469BD19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1190-F3FA-F445-9D6C-1B78F87FBF61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2A556-65DC-A940-B70D-6D3FBC4C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E504B-B8B7-5C48-8D73-BF565210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D4153-1B91-FE40-9147-4F16ED69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7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D16BD-4CB7-46CB-BF5B-FCB335A7D2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94840"/>
            <a:ext cx="2333333" cy="4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BD632-447B-456E-99E8-023790B67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94840"/>
            <a:ext cx="2333333" cy="4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CEE58-1A38-4628-853A-3C9236EDC0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43" y="4524452"/>
            <a:ext cx="2752381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D8BBA-AC8B-4FD6-8878-64E9F8B4B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43" y="4524452"/>
            <a:ext cx="2752381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996" y="1383957"/>
            <a:ext cx="5590983" cy="1105047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956"/>
              </a:spcAft>
              <a:defRPr sz="1912" spc="-3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7" y="329483"/>
            <a:ext cx="1001755" cy="1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96" y="417286"/>
            <a:ext cx="8477938" cy="610364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41996" y="1363170"/>
            <a:ext cx="8423826" cy="1564916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4208" y="2131544"/>
            <a:ext cx="5132453" cy="8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3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</p:sldLayoutIdLst>
  <p:transition>
    <p:fade/>
  </p:transition>
  <p:hf hdr="0" dt="0"/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2059" b="0" kern="1200" cap="none" spc="-3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68584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-37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68584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47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68584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29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68584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29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68584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735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1714612" indent="0" algn="l" defTabSz="685845" rtl="0" eaLnBrk="1" latinLnBrk="0" hangingPunct="1">
        <a:spcBef>
          <a:spcPct val="20000"/>
        </a:spcBef>
        <a:buFont typeface="Arial" pitchFamily="34" charset="0"/>
        <a:buNone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735" kern="1200">
          <a:solidFill>
            <a:srgbClr val="000000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104" y="1438016"/>
            <a:ext cx="7677793" cy="1790446"/>
          </a:xfrm>
        </p:spPr>
        <p:txBody>
          <a:bodyPr>
            <a:normAutofit fontScale="90000"/>
          </a:bodyPr>
          <a:lstStyle/>
          <a:p>
            <a:r>
              <a:rPr lang="en-US" sz="4412" b="1" dirty="0">
                <a:latin typeface="Segoe Pro Display" panose="020B0502040504020203" pitchFamily="34" charset="0"/>
                <a:ea typeface="Al Bayan Plain" charset="-78"/>
                <a:cs typeface="Consolas" panose="020B0609020204030204" pitchFamily="49" charset="0"/>
              </a:rPr>
              <a:t>Microsoft Azure AI Fundamentals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644EBF-F79C-C848-93DA-7E8288C8F7C4}"/>
              </a:ext>
            </a:extLst>
          </p:cNvPr>
          <p:cNvSpPr txBox="1">
            <a:spLocks/>
          </p:cNvSpPr>
          <p:nvPr/>
        </p:nvSpPr>
        <p:spPr>
          <a:xfrm>
            <a:off x="1678115" y="3950995"/>
            <a:ext cx="2657920" cy="2183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2400" b="0" i="0" kern="120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defTabSz="430888">
              <a:spcBef>
                <a:spcPts val="1324"/>
              </a:spcBef>
            </a:pPr>
            <a:r>
              <a:rPr lang="en-US" sz="1800" dirty="0">
                <a:solidFill>
                  <a:srgbClr val="000000"/>
                </a:solidFill>
              </a:rPr>
              <a:t>Mike Pfeiffer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160A7F62-5CF0-7440-A63D-E81344568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961" y="3705485"/>
            <a:ext cx="1032935" cy="1032935"/>
          </a:xfrm>
          <a:prstGeom prst="ellipse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0500C3F-0C09-114F-8275-178E0F768E4B}"/>
              </a:ext>
            </a:extLst>
          </p:cNvPr>
          <p:cNvSpPr txBox="1">
            <a:spLocks/>
          </p:cNvSpPr>
          <p:nvPr/>
        </p:nvSpPr>
        <p:spPr>
          <a:xfrm>
            <a:off x="1678115" y="4221954"/>
            <a:ext cx="2657920" cy="2183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2400" b="0" i="0" kern="120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defTabSz="430888">
              <a:spcBef>
                <a:spcPts val="1324"/>
              </a:spcBef>
            </a:pPr>
            <a:r>
              <a:rPr lang="en-US" sz="1350" dirty="0">
                <a:solidFill>
                  <a:srgbClr val="000000"/>
                </a:solidFill>
              </a:rPr>
              <a:t>Microsoft Azure MVP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1FB17-01E5-9A4E-AA52-43AC6FB8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62" y="457962"/>
            <a:ext cx="2367609" cy="3865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53ACE59-E06E-401B-B8FA-DD50E23BB518}"/>
              </a:ext>
            </a:extLst>
          </p:cNvPr>
          <p:cNvGrpSpPr/>
          <p:nvPr/>
        </p:nvGrpSpPr>
        <p:grpSpPr>
          <a:xfrm>
            <a:off x="6367966" y="3563020"/>
            <a:ext cx="2195838" cy="1212625"/>
            <a:chOff x="7363211" y="4623383"/>
            <a:chExt cx="2986492" cy="16492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F2706A-1443-490A-80BD-7786C7A4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3211" y="4623383"/>
              <a:ext cx="1041634" cy="16492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829896-EA8E-4A8B-8B68-4C91A4AB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449" y="4623383"/>
              <a:ext cx="1649254" cy="164925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4DFDB00-601A-405E-8011-919B18615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08" y="3484076"/>
            <a:ext cx="4638333" cy="1291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8F0926-8730-4FB0-A0CF-2D8AB8B35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1490" y="3505558"/>
            <a:ext cx="1327549" cy="13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5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AI-900 Practice Questions</a:t>
            </a:r>
          </a:p>
        </p:txBody>
      </p:sp>
    </p:spTree>
    <p:extLst>
      <p:ext uri="{BB962C8B-B14F-4D97-AF65-F5344CB8AC3E}">
        <p14:creationId xmlns:p14="http://schemas.microsoft.com/office/powerpoint/2010/main" val="1189188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59CDA-ABB3-48F5-829C-59C203BE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52" y="664737"/>
            <a:ext cx="7038095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70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7D7D3-B409-496D-9DB7-965338BF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639626"/>
            <a:ext cx="4895851" cy="43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59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CFAC5-C636-4E96-AAED-AB780913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88" y="583785"/>
            <a:ext cx="7209524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25CB92-328E-4656-B983-E75A6829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695372"/>
            <a:ext cx="5400000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4E459-0A62-47DB-8BDE-116899BD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655214"/>
            <a:ext cx="7457143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3AC3A-377E-4210-A46C-FBAECCB1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49" y="736524"/>
            <a:ext cx="4866943" cy="41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4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DA9AD-574E-4CEE-9DB4-A39C558E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71" y="485849"/>
            <a:ext cx="7342857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8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7A97F-6ABE-4BE6-8C67-60528D9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85" y="703519"/>
            <a:ext cx="5371429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9A6B3-3F06-4C91-A18C-4870BC61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57" y="664737"/>
            <a:ext cx="7314286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8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3641436" cy="5143500"/>
          </a:xfrm>
        </p:spPr>
        <p:txBody>
          <a:bodyPr anchor="ctr"/>
          <a:lstStyle/>
          <a:p>
            <a:r>
              <a:rPr lang="en-US" dirty="0"/>
              <a:t>Nashville, TN, US</a:t>
            </a:r>
          </a:p>
          <a:p>
            <a:pPr lvl="1"/>
            <a:r>
              <a:rPr lang="en-US" dirty="0"/>
              <a:t>Central time zone</a:t>
            </a:r>
          </a:p>
          <a:p>
            <a:r>
              <a:rPr lang="en-US" dirty="0"/>
              <a:t>Microsoft Certified Trainer (</a:t>
            </a:r>
            <a:r>
              <a:rPr lang="en-US" b="1" dirty="0">
                <a:solidFill>
                  <a:srgbClr val="FF0000"/>
                </a:solidFill>
              </a:rPr>
              <a:t>MCT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MVP</a:t>
            </a:r>
            <a:r>
              <a:rPr lang="en-US" dirty="0"/>
              <a:t> (Cloud &amp; Datacenter Management)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E2A261-426F-4E9D-A2BE-3A21A8DE8FD3}"/>
              </a:ext>
            </a:extLst>
          </p:cNvPr>
          <p:cNvGrpSpPr/>
          <p:nvPr/>
        </p:nvGrpSpPr>
        <p:grpSpPr>
          <a:xfrm>
            <a:off x="8020467" y="1370011"/>
            <a:ext cx="558174" cy="1502880"/>
            <a:chOff x="8020467" y="1370011"/>
            <a:chExt cx="558174" cy="1502880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0DE9E5-2243-495F-AACC-08E9AFEC0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E3C8E-397C-4020-B456-7E09BD53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63579"/>
            <a:ext cx="4982838" cy="41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0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1C99C-BCD7-46CF-92CD-5E5B5B4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6" y="555552"/>
            <a:ext cx="7466667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5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2B087-26F2-44D0-8516-1666A31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7" y="652390"/>
            <a:ext cx="4590726" cy="44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26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F3654-4C52-476E-8950-B05D0CFF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596209"/>
            <a:ext cx="6214612" cy="43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4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6CD5F-9B54-4B3F-A74C-901E1DE7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711" y="691980"/>
            <a:ext cx="4360482" cy="42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57062-330D-4AD4-8E5F-E7B373C6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3" y="597438"/>
            <a:ext cx="6408283" cy="43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6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0DCA9-415C-47FE-B102-9822B4CB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50" y="704850"/>
            <a:ext cx="4210862" cy="43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87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EE61F-761C-4063-A68B-0774482D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63382"/>
            <a:ext cx="6290804" cy="3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923BE-1139-474D-B132-FD842D2C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834285"/>
            <a:ext cx="4570107" cy="40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41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79784D-CB85-4336-A349-0F59BE40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1" y="707833"/>
            <a:ext cx="6979774" cy="39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Describe Artificial Intelligence (AI) Workloads</a:t>
            </a:r>
          </a:p>
          <a:p>
            <a:r>
              <a:rPr lang="en-US" dirty="0"/>
              <a:t>Review Responsible AI</a:t>
            </a:r>
          </a:p>
          <a:p>
            <a:r>
              <a:rPr lang="en-US" dirty="0"/>
              <a:t>Describe Machine Learning</a:t>
            </a:r>
          </a:p>
          <a:p>
            <a:r>
              <a:rPr lang="en-US" dirty="0"/>
              <a:t>Work with Computer Vision Workloads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21398-263E-4E35-9E36-14988C15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00" y="676325"/>
            <a:ext cx="5200000" cy="4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00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D8D0F-B0E9-4230-8513-D23F2CA8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682645"/>
            <a:ext cx="6979774" cy="40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04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7BFFC-D326-4C97-AA9A-DA8E43B6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675409"/>
            <a:ext cx="4566916" cy="4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417D3-69C7-410B-AAC6-B994FCB8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75" y="704482"/>
            <a:ext cx="6741650" cy="41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B336-B149-4F65-9DFF-A8892446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705025"/>
            <a:ext cx="4517724" cy="42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4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C7843-B7C3-4452-8C61-A04B058B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772852"/>
            <a:ext cx="6995650" cy="41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64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4D695-7104-4C07-BE68-DF7B66A6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45" y="717118"/>
            <a:ext cx="4923809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9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B395D-3EA3-4C9D-8058-1C2B9F6D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78" y="602833"/>
            <a:ext cx="7257143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5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D5340-03CE-4B29-B440-A803DA0F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49" y="718542"/>
            <a:ext cx="4857431" cy="41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22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2FA4E-7DF3-474C-8B95-769D0C09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14" y="617118"/>
            <a:ext cx="7228571" cy="4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  <a:p>
            <a:pPr lvl="1"/>
            <a:r>
              <a:rPr lang="en-US" dirty="0"/>
              <a:t>Face</a:t>
            </a:r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Text Analytics</a:t>
            </a:r>
          </a:p>
          <a:p>
            <a:pPr lvl="1"/>
            <a:r>
              <a:rPr lang="en-US" dirty="0"/>
              <a:t>Translator</a:t>
            </a:r>
          </a:p>
          <a:p>
            <a:pPr lvl="1"/>
            <a:r>
              <a:rPr lang="en-US" dirty="0"/>
              <a:t>Speech</a:t>
            </a:r>
          </a:p>
          <a:p>
            <a:pPr lvl="1"/>
            <a:r>
              <a:rPr lang="en-US" dirty="0"/>
              <a:t>LUIS</a:t>
            </a:r>
          </a:p>
          <a:p>
            <a:r>
              <a:rPr lang="en-US" dirty="0"/>
              <a:t>Conversational AI Workloads</a:t>
            </a:r>
          </a:p>
          <a:p>
            <a:pPr lvl="1"/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/>
            <a:r>
              <a:rPr lang="en-US" dirty="0"/>
              <a:t>Azure Bot Framework</a:t>
            </a:r>
          </a:p>
          <a:p>
            <a:r>
              <a:rPr lang="en-US" dirty="0"/>
              <a:t>AI-900 practice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CB765F-9435-4CD1-8C86-D0626D4D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26395"/>
            <a:ext cx="4798674" cy="43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54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75E97-9418-4C48-8B74-6EEE3B78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50" y="628706"/>
            <a:ext cx="7400000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1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65A86-FD54-4C3A-8218-FBD03308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40" y="711004"/>
            <a:ext cx="4653783" cy="420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73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2D833-4189-45C8-9788-A8B1AE39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3" y="657277"/>
            <a:ext cx="7485714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4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35629-0C24-4234-82FB-99C37C29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88" y="674485"/>
            <a:ext cx="4768787" cy="42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49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A1282-23D3-483F-B4AD-63E03DDA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652844"/>
            <a:ext cx="6879764" cy="41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8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43DAF2-9B66-4123-90CA-B0066495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601447"/>
            <a:ext cx="4324052" cy="43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62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E9561-8448-4D49-B060-F4CFC902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5" y="1009845"/>
            <a:ext cx="6476190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5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2AA91-9CFA-4F89-B4D9-0C7CE020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78" y="923944"/>
            <a:ext cx="5457143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8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8E7BA2-6581-4AE6-855C-8A73468F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71" y="919369"/>
            <a:ext cx="6542857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AI</a:t>
            </a:r>
          </a:p>
          <a:p>
            <a:pPr lvl="1"/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/>
            <a:r>
              <a:rPr lang="en-US" dirty="0"/>
              <a:t>Azure Bot Framework</a:t>
            </a:r>
          </a:p>
          <a:p>
            <a:r>
              <a:rPr lang="en-US" dirty="0"/>
              <a:t>Exam AI-900 practice questions</a:t>
            </a:r>
          </a:p>
        </p:txBody>
      </p:sp>
    </p:spTree>
    <p:extLst>
      <p:ext uri="{BB962C8B-B14F-4D97-AF65-F5344CB8AC3E}">
        <p14:creationId xmlns:p14="http://schemas.microsoft.com/office/powerpoint/2010/main" val="14914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2406D-CE25-4563-B5DA-622051A2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9" y="813050"/>
            <a:ext cx="51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68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0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timw.info/ai900cs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Courses: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098" y="1397163"/>
            <a:ext cx="2926779" cy="22496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9A05A7-765E-42E7-94C5-5639227063F9}"/>
              </a:ext>
            </a:extLst>
          </p:cNvPr>
          <p:cNvGrpSpPr/>
          <p:nvPr/>
        </p:nvGrpSpPr>
        <p:grpSpPr>
          <a:xfrm>
            <a:off x="8128625" y="1474232"/>
            <a:ext cx="558174" cy="1502880"/>
            <a:chOff x="8020467" y="1370011"/>
            <a:chExt cx="558174" cy="1502880"/>
          </a:xfrm>
        </p:grpSpPr>
        <p:pic>
          <p:nvPicPr>
            <p:cNvPr id="7" name="Picture 2" descr="Image result for microsoft mvp logo">
              <a:extLst>
                <a:ext uri="{FF2B5EF4-FFF2-40B4-BE49-F238E27FC236}">
                  <a16:creationId xmlns:a16="http://schemas.microsoft.com/office/drawing/2014/main" id="{7604C25E-AB6D-4507-871F-9ECA8C877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3C647B-CCC8-4F61-8727-20D996B50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pPr lvl="1"/>
            <a:r>
              <a:rPr lang="en-US" dirty="0"/>
              <a:t>The system "learns" without being explicitly programmed to do so</a:t>
            </a:r>
          </a:p>
          <a:p>
            <a:r>
              <a:rPr lang="en-US" dirty="0"/>
              <a:t>Supervised</a:t>
            </a:r>
          </a:p>
          <a:p>
            <a:r>
              <a:rPr lang="en-US" dirty="0"/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85B13-7D00-4082-A124-5238D370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59" y="621859"/>
            <a:ext cx="6234682" cy="38997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580027-CD03-4582-A762-B9426F63440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83689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DADD2-1366-48C7-9647-BDA15F2C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30" y="724588"/>
            <a:ext cx="6128711" cy="38601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DC72E3-5572-4328-A965-4CA5323427E9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81430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timw.info/ai900cs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1ED1F-DFEE-46E7-8513-0976B71A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67" y="705410"/>
            <a:ext cx="6466066" cy="380308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A6181B-5088-43FA-B198-4B68505C867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Conversational AI</a:t>
            </a:r>
          </a:p>
        </p:txBody>
      </p:sp>
    </p:spTree>
    <p:extLst>
      <p:ext uri="{BB962C8B-B14F-4D97-AF65-F5344CB8AC3E}">
        <p14:creationId xmlns:p14="http://schemas.microsoft.com/office/powerpoint/2010/main" val="1284265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18660-1EE6-4374-AD16-58438EF1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613002"/>
            <a:ext cx="5461000" cy="39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0759A-D329-46BB-86D1-1B64780E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77" y="642701"/>
            <a:ext cx="5176046" cy="38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6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</p:spTree>
    <p:extLst>
      <p:ext uri="{BB962C8B-B14F-4D97-AF65-F5344CB8AC3E}">
        <p14:creationId xmlns:p14="http://schemas.microsoft.com/office/powerpoint/2010/main" val="174031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FBB3-FC29-4CD8-9132-8AC1882E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Microsoft's Position on AI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87-7D9F-4448-95B0-12EE49F3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"We are committed to the advancement of AI driven by ethical principles that put people first."</a:t>
            </a:r>
          </a:p>
          <a:p>
            <a:r>
              <a:rPr lang="en-US" dirty="0"/>
              <a:t>Reference: https://timw.info/01bdb</a:t>
            </a:r>
          </a:p>
        </p:txBody>
      </p:sp>
    </p:spTree>
    <p:extLst>
      <p:ext uri="{BB962C8B-B14F-4D97-AF65-F5344CB8AC3E}">
        <p14:creationId xmlns:p14="http://schemas.microsoft.com/office/powerpoint/2010/main" val="2267179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33D3F-16DC-4641-97DC-9A398B6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094A2-548C-4D58-83E8-B5006D8908FC}"/>
              </a:ext>
            </a:extLst>
          </p:cNvPr>
          <p:cNvSpPr txBox="1"/>
          <p:nvPr/>
        </p:nvSpPr>
        <p:spPr>
          <a:xfrm>
            <a:off x="1492250" y="4755634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https://timw.info/880e4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69BFE-A873-43B7-B015-E03801DC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9" y="1039100"/>
            <a:ext cx="4491282" cy="306530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752CB26-FE16-45CA-99A1-C18ED7ADE311}"/>
              </a:ext>
            </a:extLst>
          </p:cNvPr>
          <p:cNvSpPr/>
          <p:nvPr/>
        </p:nvSpPr>
        <p:spPr>
          <a:xfrm>
            <a:off x="5264150" y="825500"/>
            <a:ext cx="3613150" cy="560552"/>
          </a:xfrm>
          <a:prstGeom prst="wedgeRectCallout">
            <a:avLst>
              <a:gd name="adj1" fmla="val -147371"/>
              <a:gd name="adj2" fmla="val 4890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treat all people fairly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6DC6A7F-2E25-4D28-8942-5E13C0AF790F}"/>
              </a:ext>
            </a:extLst>
          </p:cNvPr>
          <p:cNvSpPr/>
          <p:nvPr/>
        </p:nvSpPr>
        <p:spPr>
          <a:xfrm>
            <a:off x="5264150" y="1511300"/>
            <a:ext cx="3613150" cy="560552"/>
          </a:xfrm>
          <a:prstGeom prst="wedgeRectCallout">
            <a:avLst>
              <a:gd name="adj1" fmla="val -112397"/>
              <a:gd name="adj2" fmla="val -3152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perform reliably and safely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10428C2-11F7-4093-8EEF-135913DBD4F5}"/>
              </a:ext>
            </a:extLst>
          </p:cNvPr>
          <p:cNvSpPr/>
          <p:nvPr/>
        </p:nvSpPr>
        <p:spPr>
          <a:xfrm>
            <a:off x="5264150" y="2197100"/>
            <a:ext cx="3613150" cy="560552"/>
          </a:xfrm>
          <a:prstGeom prst="wedgeRectCallout">
            <a:avLst>
              <a:gd name="adj1" fmla="val -73909"/>
              <a:gd name="adj2" fmla="val -858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secure and respect privacy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D65EF37-7F03-4824-AB61-DF278813A637}"/>
              </a:ext>
            </a:extLst>
          </p:cNvPr>
          <p:cNvSpPr/>
          <p:nvPr/>
        </p:nvSpPr>
        <p:spPr>
          <a:xfrm>
            <a:off x="5264150" y="2882900"/>
            <a:ext cx="3613150" cy="560552"/>
          </a:xfrm>
          <a:prstGeom prst="wedgeRectCallout">
            <a:avLst>
              <a:gd name="adj1" fmla="val -145965"/>
              <a:gd name="adj2" fmla="val -4851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empower everyone and engage people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0BF173D-FDD7-41EE-98F1-C5173120B2D9}"/>
              </a:ext>
            </a:extLst>
          </p:cNvPr>
          <p:cNvSpPr/>
          <p:nvPr/>
        </p:nvSpPr>
        <p:spPr>
          <a:xfrm>
            <a:off x="5264150" y="3568700"/>
            <a:ext cx="3613150" cy="560552"/>
          </a:xfrm>
          <a:prstGeom prst="wedgeRectCallout">
            <a:avLst>
              <a:gd name="adj1" fmla="val -108004"/>
              <a:gd name="adj2" fmla="val -1142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understandable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ED0554A-1756-4CD5-8639-EA858519562B}"/>
              </a:ext>
            </a:extLst>
          </p:cNvPr>
          <p:cNvSpPr/>
          <p:nvPr/>
        </p:nvSpPr>
        <p:spPr>
          <a:xfrm>
            <a:off x="5264150" y="4254500"/>
            <a:ext cx="3613150" cy="560552"/>
          </a:xfrm>
          <a:prstGeom prst="wedgeRectCallout">
            <a:avLst>
              <a:gd name="adj1" fmla="val -70042"/>
              <a:gd name="adj2" fmla="val -1685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 should be accountable for AI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F3C7F-5F63-4DF9-9A5A-66FD09C056D3}"/>
              </a:ext>
            </a:extLst>
          </p:cNvPr>
          <p:cNvSpPr/>
          <p:nvPr/>
        </p:nvSpPr>
        <p:spPr>
          <a:xfrm>
            <a:off x="446759" y="4201947"/>
            <a:ext cx="449128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https://timw.info/rai</a:t>
            </a:r>
          </a:p>
        </p:txBody>
      </p:sp>
    </p:spTree>
    <p:extLst>
      <p:ext uri="{BB962C8B-B14F-4D97-AF65-F5344CB8AC3E}">
        <p14:creationId xmlns:p14="http://schemas.microsoft.com/office/powerpoint/2010/main" val="352231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Regression: Predicting numeric data</a:t>
            </a:r>
          </a:p>
          <a:p>
            <a:pPr lvl="1"/>
            <a:r>
              <a:rPr lang="en-US" dirty="0"/>
              <a:t>Classification: Organizing non-numeric, discrete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80144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F827B-F4CA-4097-8981-08E64373730E}"/>
              </a:ext>
            </a:extLst>
          </p:cNvPr>
          <p:cNvSpPr/>
          <p:nvPr/>
        </p:nvSpPr>
        <p:spPr>
          <a:xfrm>
            <a:off x="273050" y="927100"/>
            <a:ext cx="25781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(Descriptive attribute) engineering vs. feature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853A5-FDDC-4913-A715-31DC14BE1555}"/>
              </a:ext>
            </a:extLst>
          </p:cNvPr>
          <p:cNvSpPr/>
          <p:nvPr/>
        </p:nvSpPr>
        <p:spPr>
          <a:xfrm>
            <a:off x="6286500" y="3655346"/>
            <a:ext cx="2311400" cy="844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Label: What you're trying to forecast</a:t>
            </a:r>
          </a:p>
        </p:txBody>
      </p:sp>
    </p:spTree>
    <p:extLst>
      <p:ext uri="{BB962C8B-B14F-4D97-AF65-F5344CB8AC3E}">
        <p14:creationId xmlns:p14="http://schemas.microsoft.com/office/powerpoint/2010/main" val="241981829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https://timw.info/de625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Machine Learning Service</a:t>
            </a:r>
          </a:p>
        </p:txBody>
      </p:sp>
      <p:pic>
        <p:nvPicPr>
          <p:cNvPr id="1026" name="Picture 2" descr="azureml">
            <a:extLst>
              <a:ext uri="{FF2B5EF4-FFF2-40B4-BE49-F238E27FC236}">
                <a16:creationId xmlns:a16="http://schemas.microsoft.com/office/drawing/2014/main" id="{849C15BB-CFDE-449A-96E3-BD2097A2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144000" cy="32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761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82A7706-59E8-4FF6-8F52-97203E7980A8}"/>
              </a:ext>
            </a:extLst>
          </p:cNvPr>
          <p:cNvSpPr/>
          <p:nvPr/>
        </p:nvSpPr>
        <p:spPr>
          <a:xfrm>
            <a:off x="1162050" y="3927772"/>
            <a:ext cx="2914650" cy="717550"/>
          </a:xfrm>
          <a:prstGeom prst="wedgeRoundRectCallout">
            <a:avLst>
              <a:gd name="adj1" fmla="val 25790"/>
              <a:gd name="adj2" fmla="val -1295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reference to your dataset in Azure storage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B9FCB0D-4A25-4498-8AD8-84D70FAB91BC}"/>
              </a:ext>
            </a:extLst>
          </p:cNvPr>
          <p:cNvSpPr/>
          <p:nvPr/>
        </p:nvSpPr>
        <p:spPr>
          <a:xfrm>
            <a:off x="4235238" y="3956149"/>
            <a:ext cx="2914650" cy="717550"/>
          </a:xfrm>
          <a:prstGeom prst="wedgeRoundRectCallout">
            <a:avLst>
              <a:gd name="adj1" fmla="val 36465"/>
              <a:gd name="adj2" fmla="val -1383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Authenticated context</a:t>
            </a:r>
          </a:p>
        </p:txBody>
      </p:sp>
    </p:spTree>
    <p:extLst>
      <p:ext uri="{BB962C8B-B14F-4D97-AF65-F5344CB8AC3E}">
        <p14:creationId xmlns:p14="http://schemas.microsoft.com/office/powerpoint/2010/main" val="14532607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https://timw.info/5a306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sp>
        <p:nvSpPr>
          <p:cNvPr id="2" name="AutoShape 2" descr="Diagram shows the Azure Storage Service which flows into a datastore, which flows into a dataset. The dataset flows into model training, which flows into data drift, which flows back to dataset.">
            <a:extLst>
              <a:ext uri="{FF2B5EF4-FFF2-40B4-BE49-F238E27FC236}">
                <a16:creationId xmlns:a16="http://schemas.microsoft.com/office/drawing/2014/main" id="{B8011314-2E9E-4BAC-9BE6-344325CEB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366991-917D-48F9-B5D6-314DB1A9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52" y="685837"/>
            <a:ext cx="6949695" cy="40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Automated 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ML models in a much more efficient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7010059" y="4745682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https://timw.info/aai3</a:t>
            </a:r>
          </a:p>
        </p:txBody>
      </p:sp>
      <p:pic>
        <p:nvPicPr>
          <p:cNvPr id="3074" name="Picture 2" descr="Automated Machine learning">
            <a:extLst>
              <a:ext uri="{FF2B5EF4-FFF2-40B4-BE49-F238E27FC236}">
                <a16:creationId xmlns:a16="http://schemas.microsoft.com/office/drawing/2014/main" id="{8741FF5D-1983-4C8B-A94C-EB8FA97F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52550"/>
            <a:ext cx="67341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281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0ABBF-F63D-4769-9CF1-6A8F91CF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197808"/>
            <a:ext cx="5395509" cy="31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3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F94B5-3215-4369-8366-FB52DFAE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93" y="1222585"/>
            <a:ext cx="4368431" cy="34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4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2909846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objects in images</a:t>
            </a:r>
          </a:p>
          <a:p>
            <a:r>
              <a:rPr lang="en-US" dirty="0"/>
              <a:t>Optical Character Recognition</a:t>
            </a:r>
          </a:p>
          <a:p>
            <a:r>
              <a:rPr lang="en-US" dirty="0"/>
              <a:t>Apply content tags to images</a:t>
            </a:r>
          </a:p>
          <a:p>
            <a:r>
              <a:rPr lang="en-US" dirty="0"/>
              <a:t>Detect faces in images</a:t>
            </a:r>
          </a:p>
        </p:txBody>
      </p:sp>
    </p:spTree>
    <p:extLst>
      <p:ext uri="{BB962C8B-B14F-4D97-AF65-F5344CB8AC3E}">
        <p14:creationId xmlns:p14="http://schemas.microsoft.com/office/powerpoint/2010/main" val="37101442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Kits (SDKs)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002340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AI-900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 AI-900 Exam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exam's objectives every 2 months</a:t>
            </a:r>
          </a:p>
          <a:p>
            <a:r>
              <a:rPr lang="en-US" dirty="0"/>
              <a:t>AI-900 was last updated October 22, 2020</a:t>
            </a:r>
          </a:p>
          <a:p>
            <a:r>
              <a:rPr lang="en-US" dirty="0"/>
              <a:t>The updates were trivial and cosmetic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B7FE7-797E-4CC9-AAE8-06C9149C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84" y="1924050"/>
            <a:ext cx="1434474" cy="1434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39E1D-BEC3-47B7-A226-04C32C8C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46" y="2374134"/>
            <a:ext cx="4007978" cy="1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cs-arch-tim-day01-v2</Template>
  <TotalTime>10071</TotalTime>
  <Words>1618</Words>
  <Application>Microsoft Office PowerPoint</Application>
  <PresentationFormat>On-screen Show (16:9)</PresentationFormat>
  <Paragraphs>417</Paragraphs>
  <Slides>127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38" baseType="lpstr">
      <vt:lpstr>Arial</vt:lpstr>
      <vt:lpstr>Calibri</vt:lpstr>
      <vt:lpstr>Gotham Medium</vt:lpstr>
      <vt:lpstr>Segoe Pro Display</vt:lpstr>
      <vt:lpstr>Segoe UI</vt:lpstr>
      <vt:lpstr>Segoe UI Light</vt:lpstr>
      <vt:lpstr>Tahoma</vt:lpstr>
      <vt:lpstr>Times New Roman</vt:lpstr>
      <vt:lpstr>Wingdings</vt:lpstr>
      <vt:lpstr>Standard_LiveLessons_2017</vt:lpstr>
      <vt:lpstr>Azure 1</vt:lpstr>
      <vt:lpstr>Microsoft Azure AI Fundamentals</vt:lpstr>
      <vt:lpstr>Tim Warner</vt:lpstr>
      <vt:lpstr>Session 1 of 2 Learning Goals</vt:lpstr>
      <vt:lpstr>Session 2 of 2 Learning Goals</vt:lpstr>
      <vt:lpstr>Session 2 of 2 Learning Goals</vt:lpstr>
      <vt:lpstr>Course Materials</vt:lpstr>
      <vt:lpstr> </vt:lpstr>
      <vt:lpstr>Expectations</vt:lpstr>
      <vt:lpstr>2021 AI-900 Exam Updates</vt:lpstr>
      <vt:lpstr>AI-900 Practice Questions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Thank you!</vt:lpstr>
      <vt:lpstr>Fundamental Terminology</vt:lpstr>
      <vt:lpstr>Artificial Intelligence (AI)</vt:lpstr>
      <vt:lpstr>Machine Learning (ML)</vt:lpstr>
      <vt:lpstr> </vt:lpstr>
      <vt:lpstr>Azure AI Technology Stack Overview</vt:lpstr>
      <vt:lpstr>Azure AI Stack</vt:lpstr>
      <vt:lpstr>Azure Cognitive Services</vt:lpstr>
      <vt:lpstr>Azure Cognitive Services</vt:lpstr>
      <vt:lpstr>Azure Cognitive Services</vt:lpstr>
      <vt:lpstr>Azure Cognitive Services</vt:lpstr>
      <vt:lpstr>Azure Cognitive Services</vt:lpstr>
      <vt:lpstr>Use Cases</vt:lpstr>
      <vt:lpstr>Image Classification</vt:lpstr>
      <vt:lpstr>Newsfeed Ingestion</vt:lpstr>
      <vt:lpstr>Internet of Things (IoT)</vt:lpstr>
      <vt:lpstr>Responsible AI</vt:lpstr>
      <vt:lpstr>Microsoft's Position on AI Use</vt:lpstr>
      <vt:lpstr>Responsible AI Principles</vt:lpstr>
      <vt:lpstr> </vt:lpstr>
      <vt:lpstr>Azure Machine Learning</vt:lpstr>
      <vt:lpstr>Machine Learning (ML)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Azure Automated ML</vt:lpstr>
      <vt:lpstr>Validating AutoML Models</vt:lpstr>
      <vt:lpstr>Validating AutoML Models</vt:lpstr>
      <vt:lpstr>Computer Vision</vt:lpstr>
      <vt:lpstr>Computer Vision Capabilities</vt:lpstr>
      <vt:lpstr>Software Development Kits (SDKs)</vt:lpstr>
      <vt:lpstr>Exam AI-900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275</cp:revision>
  <dcterms:created xsi:type="dcterms:W3CDTF">2015-09-28T19:52:00Z</dcterms:created>
  <dcterms:modified xsi:type="dcterms:W3CDTF">2021-01-20T17:36:37Z</dcterms:modified>
</cp:coreProperties>
</file>